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wmf" ContentType="image/x-wmf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948" r:id="rId1"/>
  </p:sldMasterIdLst>
  <p:notesMasterIdLst>
    <p:notesMasterId r:id="rId25"/>
  </p:notesMasterIdLst>
  <p:sldIdLst>
    <p:sldId id="256" r:id="rId2"/>
    <p:sldId id="274" r:id="rId3"/>
    <p:sldId id="276" r:id="rId4"/>
    <p:sldId id="279" r:id="rId5"/>
    <p:sldId id="257" r:id="rId6"/>
    <p:sldId id="258" r:id="rId7"/>
    <p:sldId id="260" r:id="rId8"/>
    <p:sldId id="261" r:id="rId9"/>
    <p:sldId id="262" r:id="rId10"/>
    <p:sldId id="263" r:id="rId11"/>
    <p:sldId id="270" r:id="rId12"/>
    <p:sldId id="264" r:id="rId13"/>
    <p:sldId id="265" r:id="rId14"/>
    <p:sldId id="271" r:id="rId15"/>
    <p:sldId id="277" r:id="rId16"/>
    <p:sldId id="267" r:id="rId17"/>
    <p:sldId id="266" r:id="rId18"/>
    <p:sldId id="272" r:id="rId19"/>
    <p:sldId id="269" r:id="rId20"/>
    <p:sldId id="273" r:id="rId21"/>
    <p:sldId id="268" r:id="rId22"/>
    <p:sldId id="275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5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presProps" Target="presProps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viewProps" Target="viewProps.xml"/><Relationship Id="rId26" Type="http://schemas.openxmlformats.org/officeDocument/2006/relationships/printerSettings" Target="printerSettings/printerSettings1.bin"/><Relationship Id="rId30" Type="http://schemas.openxmlformats.org/officeDocument/2006/relationships/tableStyles" Target="tableStyles.xml"/><Relationship Id="rId11" Type="http://schemas.openxmlformats.org/officeDocument/2006/relationships/slide" Target="slides/slide10.xml"/><Relationship Id="rId29" Type="http://schemas.openxmlformats.org/officeDocument/2006/relationships/theme" Target="theme/theme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516359-F3BB-4192-AF45-7D3A92A7C1EB}" type="datetimeFigureOut">
              <a:rPr lang="en-US" smtClean="0"/>
              <a:pPr/>
              <a:t>7/29/10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C94EB1-3B85-4348-8433-38589BAE5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C94EB1-3B85-4348-8433-38589BAE5FD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F2B395C-0F7F-4BCB-B439-AC1FF228CE57}" type="datetimeFigureOut">
              <a:rPr lang="en-US" smtClean="0"/>
              <a:pPr/>
              <a:t>7/29/10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DBD977-403F-4928-8FA4-F2C8677891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B395C-0F7F-4BCB-B439-AC1FF228CE57}" type="datetimeFigureOut">
              <a:rPr lang="en-US" smtClean="0"/>
              <a:pPr/>
              <a:t>7/29/10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BD977-403F-4928-8FA4-F2C8677891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F2B395C-0F7F-4BCB-B439-AC1FF228CE57}" type="datetimeFigureOut">
              <a:rPr lang="en-US" smtClean="0"/>
              <a:pPr/>
              <a:t>7/29/10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2DBD977-403F-4928-8FA4-F2C8677891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B395C-0F7F-4BCB-B439-AC1FF228CE57}" type="datetimeFigureOut">
              <a:rPr lang="en-US" smtClean="0"/>
              <a:pPr/>
              <a:t>7/29/10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DBD977-403F-4928-8FA4-F2C8677891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B395C-0F7F-4BCB-B439-AC1FF228CE57}" type="datetimeFigureOut">
              <a:rPr lang="en-US" smtClean="0"/>
              <a:pPr/>
              <a:t>7/29/10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2DBD977-403F-4928-8FA4-F2C8677891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F2B395C-0F7F-4BCB-B439-AC1FF228CE57}" type="datetimeFigureOut">
              <a:rPr lang="en-US" smtClean="0"/>
              <a:pPr/>
              <a:t>7/29/10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2DBD977-403F-4928-8FA4-F2C8677891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F2B395C-0F7F-4BCB-B439-AC1FF228CE57}" type="datetimeFigureOut">
              <a:rPr lang="en-US" smtClean="0"/>
              <a:pPr/>
              <a:t>7/29/10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2DBD977-403F-4928-8FA4-F2C8677891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B395C-0F7F-4BCB-B439-AC1FF228CE57}" type="datetimeFigureOut">
              <a:rPr lang="en-US" smtClean="0"/>
              <a:pPr/>
              <a:t>7/29/10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DBD977-403F-4928-8FA4-F2C8677891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B395C-0F7F-4BCB-B439-AC1FF228CE57}" type="datetimeFigureOut">
              <a:rPr lang="en-US" smtClean="0"/>
              <a:pPr/>
              <a:t>7/29/10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DBD977-403F-4928-8FA4-F2C8677891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B395C-0F7F-4BCB-B439-AC1FF228CE57}" type="datetimeFigureOut">
              <a:rPr lang="en-US" smtClean="0"/>
              <a:pPr/>
              <a:t>7/29/10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DBD977-403F-4928-8FA4-F2C8677891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F2B395C-0F7F-4BCB-B439-AC1FF228CE57}" type="datetimeFigureOut">
              <a:rPr lang="en-US" smtClean="0"/>
              <a:pPr/>
              <a:t>7/29/10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2DBD977-403F-4928-8FA4-F2C8677891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F2B395C-0F7F-4BCB-B439-AC1FF228CE57}" type="datetimeFigureOut">
              <a:rPr lang="en-US" smtClean="0"/>
              <a:pPr/>
              <a:t>7/29/10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2DBD977-403F-4928-8FA4-F2C8677891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5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3505200"/>
            <a:ext cx="7086600" cy="23622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The SIOP Model: practice/application 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Laura </a:t>
            </a:r>
            <a:r>
              <a:rPr lang="en-US" dirty="0" err="1" smtClean="0"/>
              <a:t>Nailor</a:t>
            </a:r>
            <a:r>
              <a:rPr lang="en-US" dirty="0" smtClean="0"/>
              <a:t> &amp; Morgan Owen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SIOP feature 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How often should students practice? </a:t>
            </a:r>
          </a:p>
          <a:p>
            <a:r>
              <a:rPr lang="en-US" dirty="0" smtClean="0">
                <a:solidFill>
                  <a:srgbClr val="3366FF"/>
                </a:solidFill>
              </a:rPr>
              <a:t>How will students know how well they have done? 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New material</a:t>
            </a:r>
          </a:p>
          <a:p>
            <a:pPr lvl="1"/>
            <a:r>
              <a:rPr lang="en-US" dirty="0" smtClean="0"/>
              <a:t>Practice frequently </a:t>
            </a:r>
          </a:p>
          <a:p>
            <a:r>
              <a:rPr lang="en-US" dirty="0" smtClean="0"/>
              <a:t>Old material</a:t>
            </a:r>
          </a:p>
          <a:p>
            <a:pPr lvl="1"/>
            <a:r>
              <a:rPr lang="en-US" dirty="0" smtClean="0"/>
              <a:t>Space sessions</a:t>
            </a:r>
          </a:p>
          <a:p>
            <a:r>
              <a:rPr lang="en-US" dirty="0" smtClean="0">
                <a:solidFill>
                  <a:srgbClr val="3366FF"/>
                </a:solidFill>
              </a:rPr>
              <a:t>Give specific feedback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 smtClean="0"/>
              <a:t>Questions to consider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Answers to remember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0" y="5029200"/>
            <a:ext cx="1219200" cy="16130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1534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Kindergarten money activity part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981200"/>
            <a:ext cx="8153400" cy="4495800"/>
          </a:xfrm>
        </p:spPr>
        <p:txBody>
          <a:bodyPr/>
          <a:lstStyle/>
          <a:p>
            <a:r>
              <a:rPr lang="en-US" dirty="0" smtClean="0"/>
              <a:t>While we are passing out materials discuss the following question with your partner: </a:t>
            </a:r>
          </a:p>
          <a:p>
            <a:pPr lvl="1"/>
            <a:r>
              <a:rPr lang="en-US" dirty="0" smtClean="0"/>
              <a:t>Can</a:t>
            </a:r>
            <a:r>
              <a:rPr lang="en-US" dirty="0" smtClean="0"/>
              <a:t> you remember </a:t>
            </a:r>
            <a:r>
              <a:rPr lang="en-US" dirty="0" smtClean="0"/>
              <a:t>the first time when you were able to purchase something with your own money?  </a:t>
            </a:r>
          </a:p>
        </p:txBody>
      </p:sp>
      <p:pic>
        <p:nvPicPr>
          <p:cNvPr id="2050" name="Picture 2" descr="C:\Program Files (x86)\Microsoft Office\MEDIA\CAGCAT10\j022201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4343400"/>
            <a:ext cx="1780337" cy="1786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SIOP feature 21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5788152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Activities to apply content &amp; language knowledge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Discussing and “doing” make concepts concrete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Involvement in relevant &amp; meaningful application 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0008" y="3200401"/>
            <a:ext cx="2563491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SIOP feature 21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about errors? </a:t>
            </a:r>
          </a:p>
          <a:p>
            <a:pPr lvl="1"/>
            <a:r>
              <a:rPr lang="en-US" dirty="0" smtClean="0"/>
              <a:t>Level of development</a:t>
            </a:r>
          </a:p>
          <a:p>
            <a:pPr lvl="1"/>
            <a:r>
              <a:rPr lang="en-US" dirty="0" smtClean="0"/>
              <a:t>L1 </a:t>
            </a:r>
          </a:p>
          <a:p>
            <a:r>
              <a:rPr lang="en-US" dirty="0" smtClean="0"/>
              <a:t>Questions to consider:</a:t>
            </a:r>
          </a:p>
          <a:p>
            <a:pPr lvl="1"/>
            <a:r>
              <a:rPr lang="en-US" dirty="0" smtClean="0"/>
              <a:t>Does the error impair meaning? </a:t>
            </a:r>
          </a:p>
          <a:p>
            <a:pPr lvl="1"/>
            <a:r>
              <a:rPr lang="en-US" dirty="0" smtClean="0"/>
              <a:t>Are others making the same/similar mistakes?</a:t>
            </a:r>
          </a:p>
          <a:p>
            <a:pPr lvl="1"/>
            <a:r>
              <a:rPr lang="en-US" dirty="0" smtClean="0"/>
              <a:t>Is a mini-lesson necessary?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Kindergarten money activity part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With a partner…</a:t>
            </a:r>
          </a:p>
          <a:p>
            <a:pPr lvl="1"/>
            <a:r>
              <a:rPr lang="en-US" dirty="0" smtClean="0"/>
              <a:t>Take turns rolling the money dice</a:t>
            </a:r>
          </a:p>
          <a:p>
            <a:pPr lvl="1"/>
            <a:r>
              <a:rPr lang="en-US" dirty="0" smtClean="0"/>
              <a:t>Distinguish the coin on the dice </a:t>
            </a:r>
          </a:p>
          <a:p>
            <a:pPr lvl="1"/>
            <a:r>
              <a:rPr lang="en-US" dirty="0" smtClean="0"/>
              <a:t>Place the dice in the corresponding tray</a:t>
            </a:r>
          </a:p>
          <a:p>
            <a:pPr lvl="1"/>
            <a:r>
              <a:rPr lang="en-US" dirty="0" smtClean="0"/>
              <a:t>Question and discuss decisions and other options</a:t>
            </a:r>
          </a:p>
          <a:p>
            <a:r>
              <a:rPr lang="en-US" dirty="0" smtClean="0"/>
              <a:t>We will know you are finished when the coins are all used.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1400" y="5257800"/>
            <a:ext cx="1422400" cy="138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SIOP feature 22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Activities integrate all language skills</a:t>
            </a:r>
          </a:p>
          <a:p>
            <a:pPr lvl="1"/>
            <a:r>
              <a:rPr lang="en-US" b="1" dirty="0" smtClean="0"/>
              <a:t>Reading, writing, listening &amp; speaking</a:t>
            </a:r>
            <a:endParaRPr lang="en-US" b="1" dirty="0" smtClean="0"/>
          </a:p>
          <a:p>
            <a:pPr lvl="1"/>
            <a:r>
              <a:rPr lang="en-US" dirty="0" smtClean="0"/>
              <a:t>Read what we write</a:t>
            </a:r>
          </a:p>
          <a:p>
            <a:pPr lvl="1"/>
            <a:r>
              <a:rPr lang="en-US" dirty="0" smtClean="0"/>
              <a:t>Talk about what we read</a:t>
            </a:r>
          </a:p>
          <a:p>
            <a:pPr lvl="1"/>
            <a:r>
              <a:rPr lang="en-US" dirty="0" smtClean="0"/>
              <a:t>Listen to others talk about they read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SIOP feature 22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L1 – speaking &amp; listening acquired first</a:t>
            </a:r>
          </a:p>
          <a:p>
            <a:r>
              <a:rPr lang="en-US" dirty="0" smtClean="0"/>
              <a:t>L2 – reading &amp; writing acquired first </a:t>
            </a:r>
          </a:p>
          <a:p>
            <a:r>
              <a:rPr lang="en-US" dirty="0" smtClean="0"/>
              <a:t>All skills are interconnected </a:t>
            </a:r>
          </a:p>
          <a:p>
            <a:r>
              <a:rPr lang="en-US" dirty="0" smtClean="0"/>
              <a:t>Different learning styles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5791200"/>
            <a:ext cx="1473200" cy="889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7787" y="4690900"/>
            <a:ext cx="1828800" cy="1676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200" y="3581400"/>
            <a:ext cx="1978604" cy="19523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" y="4114800"/>
            <a:ext cx="1409700" cy="14986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SIOP feature 22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828800" y="1676400"/>
            <a:ext cx="3276600" cy="3048000"/>
          </a:xfrm>
          <a:prstGeom prst="ellipse">
            <a:avLst/>
          </a:prstGeom>
          <a:solidFill>
            <a:srgbClr val="FF6600">
              <a:alpha val="5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Reading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981200" y="3810000"/>
            <a:ext cx="3124200" cy="2895600"/>
          </a:xfrm>
          <a:prstGeom prst="ellipse">
            <a:avLst/>
          </a:prstGeom>
          <a:solidFill>
            <a:srgbClr val="FF0000">
              <a:alpha val="4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Listening </a:t>
            </a:r>
            <a:endParaRPr lang="en-US" sz="2400" dirty="0"/>
          </a:p>
        </p:txBody>
      </p:sp>
      <p:sp>
        <p:nvSpPr>
          <p:cNvPr id="6" name="Oval 5"/>
          <p:cNvSpPr/>
          <p:nvPr/>
        </p:nvSpPr>
        <p:spPr>
          <a:xfrm>
            <a:off x="4267200" y="3733800"/>
            <a:ext cx="3200400" cy="2971800"/>
          </a:xfrm>
          <a:prstGeom prst="ellipse">
            <a:avLst/>
          </a:prstGeom>
          <a:solidFill>
            <a:srgbClr val="008000">
              <a:alpha val="4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Speaking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191000" y="1676400"/>
            <a:ext cx="3048000" cy="2971800"/>
          </a:xfrm>
          <a:prstGeom prst="ellipse">
            <a:avLst/>
          </a:prstGeom>
          <a:solidFill>
            <a:srgbClr val="0000FF">
              <a:alpha val="3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Writing </a:t>
            </a:r>
            <a:endParaRPr lang="en-US" sz="2400" dirty="0"/>
          </a:p>
        </p:txBody>
      </p:sp>
      <p:sp>
        <p:nvSpPr>
          <p:cNvPr id="8" name="Diamond 7"/>
          <p:cNvSpPr/>
          <p:nvPr/>
        </p:nvSpPr>
        <p:spPr>
          <a:xfrm>
            <a:off x="3200400" y="3352800"/>
            <a:ext cx="2895600" cy="1981200"/>
          </a:xfrm>
          <a:prstGeom prst="diamond">
            <a:avLst/>
          </a:prstGeom>
          <a:solidFill>
            <a:srgbClr val="FFFF00">
              <a:alpha val="4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Language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Kindergarten money activity part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5102352" cy="4495800"/>
          </a:xfrm>
        </p:spPr>
        <p:txBody>
          <a:bodyPr/>
          <a:lstStyle/>
          <a:p>
            <a:r>
              <a:rPr lang="en-US" dirty="0" smtClean="0"/>
              <a:t>Answer the writing prompt individually. </a:t>
            </a:r>
          </a:p>
          <a:p>
            <a:r>
              <a:rPr lang="en-US" dirty="0" smtClean="0"/>
              <a:t>Discuss with your partner once you are finished.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3200400"/>
            <a:ext cx="2514600" cy="322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SIOP feature 22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“…although all identified language objectives in a lesson need to be practiced &amp; applied as the lesson advances, not all language skills that are practiced need to be tied to an objective…”</a:t>
            </a:r>
          </a:p>
          <a:p>
            <a:pPr lvl="1"/>
            <a:r>
              <a:rPr lang="en-US" dirty="0" smtClean="0"/>
              <a:t>P.143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&amp;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Content Objectives: </a:t>
            </a:r>
          </a:p>
          <a:p>
            <a:pPr lvl="1"/>
            <a:r>
              <a:rPr lang="en-US" dirty="0" smtClean="0"/>
              <a:t>Identify a variety of ways for students to enhance learning through hands-on practice. </a:t>
            </a:r>
          </a:p>
          <a:p>
            <a:pPr lvl="1"/>
            <a:r>
              <a:rPr lang="en-US" dirty="0" smtClean="0"/>
              <a:t>Create application activities that extend the learning in new ways and relate to language or content objectives.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2400" y="3962400"/>
            <a:ext cx="1434254" cy="26908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What adjustments &amp; techniques can a teacher use to provide ELs with successful experiences while they read, write, listen, &amp; speak about new information?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What materials could you use in your classroom to meet all language skills?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Think back to a lesson you have given or been a part of. What could have been done differently to ensure meaning for all learners?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Integrate 4 language components</a:t>
            </a:r>
          </a:p>
          <a:p>
            <a:r>
              <a:rPr lang="en-US" dirty="0" smtClean="0"/>
              <a:t>Practice &amp; application are essential for mastery </a:t>
            </a:r>
          </a:p>
          <a:p>
            <a:r>
              <a:rPr lang="en-US" dirty="0" smtClean="0"/>
              <a:t>Patience with errors</a:t>
            </a:r>
          </a:p>
          <a:p>
            <a:r>
              <a:rPr lang="en-US" dirty="0" smtClean="0"/>
              <a:t>Enhance with hands-on activities </a:t>
            </a:r>
          </a:p>
          <a:p>
            <a:r>
              <a:rPr lang="en-US" dirty="0" smtClean="0"/>
              <a:t>Not all skills are linked to an objective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4421864"/>
            <a:ext cx="2436136" cy="2436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 the scenario, evaluate, and discuss the lesson </a:t>
            </a:r>
          </a:p>
          <a:p>
            <a:pPr lvl="1"/>
            <a:r>
              <a:rPr lang="en-US" dirty="0" smtClean="0"/>
              <a:t>Mr. Nguyen, page 144</a:t>
            </a:r>
          </a:p>
          <a:p>
            <a:pPr lvl="1"/>
            <a:r>
              <a:rPr lang="en-US" dirty="0" smtClean="0"/>
              <a:t>Ms. Dowden, page 145</a:t>
            </a:r>
          </a:p>
          <a:p>
            <a:pPr lvl="1"/>
            <a:r>
              <a:rPr lang="en-US" dirty="0" smtClean="0"/>
              <a:t>Miss Delgado, page 146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SIOP evaluation 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2438400"/>
          <a:ext cx="8077200" cy="36300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300"/>
                <a:gridCol w="2019300"/>
                <a:gridCol w="2019300"/>
                <a:gridCol w="2019300"/>
              </a:tblGrid>
              <a:tr h="1371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Hands-on materials</a:t>
                      </a:r>
                      <a:r>
                        <a:rPr lang="en-US" sz="2000" baseline="0" dirty="0" smtClean="0"/>
                        <a:t> &amp; </a:t>
                      </a:r>
                      <a:r>
                        <a:rPr lang="en-US" sz="2000" baseline="0" dirty="0" err="1" smtClean="0"/>
                        <a:t>manipulatives</a:t>
                      </a:r>
                      <a:r>
                        <a:rPr lang="en-US" sz="2000" baseline="0" dirty="0" smtClean="0"/>
                        <a:t>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Activities for language &amp;</a:t>
                      </a:r>
                      <a:r>
                        <a:rPr lang="en-US" sz="2000" baseline="0" dirty="0" smtClean="0"/>
                        <a:t> content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Integration</a:t>
                      </a:r>
                      <a:r>
                        <a:rPr lang="en-US" sz="2000" baseline="0" dirty="0" smtClean="0"/>
                        <a:t> of all language skills </a:t>
                      </a:r>
                      <a:endParaRPr lang="en-US" sz="2000" dirty="0"/>
                    </a:p>
                  </a:txBody>
                  <a:tcPr/>
                </a:tc>
              </a:tr>
              <a:tr h="75283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Mr. Nguyen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/>
                </a:tc>
              </a:tr>
              <a:tr h="75283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Ms. Dowden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</a:tr>
              <a:tr h="75283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Miss Delgado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&amp;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45720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Language Objectives:</a:t>
            </a:r>
          </a:p>
          <a:p>
            <a:pPr lvl="1"/>
            <a:r>
              <a:rPr lang="en-US" dirty="0" smtClean="0"/>
              <a:t>Design activities that integrate different language skills as students practice new content knowledge.</a:t>
            </a:r>
          </a:p>
          <a:p>
            <a:pPr lvl="1"/>
            <a:r>
              <a:rPr lang="en-US" dirty="0" smtClean="0"/>
              <a:t>Discuss the importance of linking practice and application activities to specific lesson objectives. </a:t>
            </a:r>
          </a:p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2514600"/>
            <a:ext cx="329184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&amp; application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-38235" b="-38235"/>
          <a:stretch>
            <a:fillRect/>
          </a:stretch>
        </p:blipFill>
        <p:spPr>
          <a:xfrm>
            <a:off x="2209800" y="838200"/>
            <a:ext cx="4953000" cy="5827058"/>
          </a:xfrm>
        </p:spPr>
      </p:pic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&amp; application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Just like riding a bike…</a:t>
            </a:r>
          </a:p>
          <a:p>
            <a:pPr lvl="1"/>
            <a:r>
              <a:rPr lang="en-US" dirty="0" smtClean="0"/>
              <a:t>Training wheels</a:t>
            </a:r>
          </a:p>
          <a:p>
            <a:pPr lvl="1"/>
            <a:r>
              <a:rPr lang="en-US" dirty="0" smtClean="0"/>
              <a:t>Talking about experience</a:t>
            </a:r>
          </a:p>
          <a:p>
            <a:pPr lvl="1"/>
            <a:r>
              <a:rPr lang="en-US" dirty="0" smtClean="0"/>
              <a:t>Listening to others describe the experience</a:t>
            </a:r>
          </a:p>
          <a:p>
            <a:pPr lvl="1"/>
            <a:r>
              <a:rPr lang="en-US" dirty="0" smtClean="0"/>
              <a:t>Observing others</a:t>
            </a:r>
          </a:p>
          <a:p>
            <a:pPr lvl="1"/>
            <a:r>
              <a:rPr lang="en-US" dirty="0" smtClean="0"/>
              <a:t>Help from others </a:t>
            </a:r>
          </a:p>
          <a:p>
            <a:pPr lvl="1"/>
            <a:r>
              <a:rPr lang="en-US" b="1" dirty="0" smtClean="0"/>
              <a:t>Independent practice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0" y="4724400"/>
            <a:ext cx="3088960" cy="1790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&amp; application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Practice helps master skills</a:t>
            </a:r>
          </a:p>
          <a:p>
            <a:pPr lvl="1"/>
            <a:r>
              <a:rPr lang="en-US" dirty="0" smtClean="0"/>
              <a:t>Reading</a:t>
            </a:r>
          </a:p>
          <a:p>
            <a:pPr lvl="1"/>
            <a:r>
              <a:rPr lang="en-US" dirty="0" smtClean="0"/>
              <a:t>Writing</a:t>
            </a:r>
          </a:p>
          <a:p>
            <a:pPr lvl="1"/>
            <a:r>
              <a:rPr lang="en-US" dirty="0" smtClean="0"/>
              <a:t>Listening </a:t>
            </a:r>
          </a:p>
          <a:p>
            <a:pPr lvl="1"/>
            <a:r>
              <a:rPr lang="en-US" dirty="0" smtClean="0"/>
              <a:t>Speaking </a:t>
            </a:r>
          </a:p>
          <a:p>
            <a:r>
              <a:rPr lang="en-US" dirty="0" smtClean="0"/>
              <a:t>Proficiency depends on opportunities for comprehensible input and targeted output 	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&amp; application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Carefully choose activities in lesson </a:t>
            </a:r>
          </a:p>
          <a:p>
            <a:r>
              <a:rPr lang="en-US" dirty="0" smtClean="0"/>
              <a:t>Activities must support students’ progress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Must target objectives</a:t>
            </a:r>
          </a:p>
          <a:p>
            <a:r>
              <a:rPr lang="en-US" dirty="0" smtClean="0"/>
              <a:t>Differentiation </a:t>
            </a:r>
            <a:endParaRPr lang="en-US" dirty="0"/>
          </a:p>
        </p:txBody>
      </p:sp>
      <p:pic>
        <p:nvPicPr>
          <p:cNvPr id="1026" name="Picture 2" descr="C:\Program Files (x86)\Microsoft Office\MEDIA\CAGCAT10\j029912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581400"/>
            <a:ext cx="1862023" cy="30553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SIOP feature 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Hands-on materials/</a:t>
            </a:r>
            <a:r>
              <a:rPr lang="en-US" dirty="0" err="1" smtClean="0"/>
              <a:t>manipulatives</a:t>
            </a:r>
            <a:endParaRPr lang="en-US" dirty="0" smtClean="0"/>
          </a:p>
          <a:p>
            <a:pPr lvl="1"/>
            <a:r>
              <a:rPr lang="en-US" dirty="0" smtClean="0"/>
              <a:t>Makes practice more relative &amp; meaningful </a:t>
            </a:r>
          </a:p>
          <a:p>
            <a:pPr lvl="1"/>
            <a:r>
              <a:rPr lang="en-US" dirty="0" smtClean="0"/>
              <a:t>Increases chances of mastery </a:t>
            </a:r>
          </a:p>
          <a:p>
            <a:pPr lvl="1"/>
            <a:r>
              <a:rPr lang="en-US" dirty="0" smtClean="0"/>
              <a:t>Enhances overall practice session </a:t>
            </a:r>
          </a:p>
          <a:p>
            <a:pPr lvl="1"/>
            <a:r>
              <a:rPr lang="en-US" dirty="0" smtClean="0"/>
              <a:t>Connects abstract to the concrete </a:t>
            </a:r>
          </a:p>
        </p:txBody>
      </p:sp>
      <p:sp>
        <p:nvSpPr>
          <p:cNvPr id="6" name="Right Arrow 5"/>
          <p:cNvSpPr/>
          <p:nvPr/>
        </p:nvSpPr>
        <p:spPr>
          <a:xfrm>
            <a:off x="3677642" y="4953001"/>
            <a:ext cx="2570758" cy="685800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Explosion 2 6"/>
          <p:cNvSpPr/>
          <p:nvPr/>
        </p:nvSpPr>
        <p:spPr>
          <a:xfrm>
            <a:off x="685800" y="4648200"/>
            <a:ext cx="2743200" cy="1905000"/>
          </a:xfrm>
          <a:prstGeom prst="irregularSeal2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554460" y="4800600"/>
            <a:ext cx="1903739" cy="1451365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1219200" y="53340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  <a:latin typeface="Mistral"/>
              </a:rPr>
              <a:t>A</a:t>
            </a:r>
            <a:r>
              <a:rPr lang="en-US" sz="2400" dirty="0" err="1" smtClean="0">
                <a:latin typeface="Marker Felt Thin"/>
              </a:rPr>
              <a:t>b</a:t>
            </a:r>
            <a:r>
              <a:rPr lang="en-US" sz="2400" dirty="0" err="1" smtClean="0">
                <a:solidFill>
                  <a:srgbClr val="660066"/>
                </a:solidFill>
                <a:latin typeface="Marker Felt Thin"/>
              </a:rPr>
              <a:t>S</a:t>
            </a:r>
            <a:r>
              <a:rPr lang="en-US" sz="2400" dirty="0" err="1" smtClean="0">
                <a:latin typeface="Marker Felt Thin"/>
              </a:rPr>
              <a:t>t</a:t>
            </a:r>
            <a:r>
              <a:rPr lang="en-US" sz="2400" dirty="0" err="1" smtClean="0">
                <a:latin typeface="OCR A Std"/>
              </a:rPr>
              <a:t>r</a:t>
            </a:r>
            <a:r>
              <a:rPr lang="en-US" sz="2400" dirty="0" err="1" smtClean="0">
                <a:latin typeface="Wide Latin"/>
              </a:rPr>
              <a:t>A</a:t>
            </a:r>
            <a:r>
              <a:rPr lang="en-US" sz="2400" dirty="0" err="1" smtClean="0">
                <a:solidFill>
                  <a:srgbClr val="FF6600"/>
                </a:solidFill>
                <a:latin typeface="Marker Felt Thin"/>
              </a:rPr>
              <a:t>c</a:t>
            </a:r>
            <a:r>
              <a:rPr lang="en-US" sz="2400" dirty="0" err="1" smtClean="0">
                <a:latin typeface="Monotype Corsiva"/>
              </a:rPr>
              <a:t>T</a:t>
            </a:r>
            <a:endParaRPr lang="en-US" dirty="0">
              <a:latin typeface="Monotype Corsiv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81800" y="5334000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Optima"/>
              </a:rPr>
              <a:t>Concrete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86200" y="5105400"/>
            <a:ext cx="1955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Hands-on materials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SIOP feature 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much material should be covered at once?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How long in time should practice periods be?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Small, meaningful amounts of material 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Short practice times </a:t>
            </a:r>
          </a:p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sz="2400" dirty="0" smtClean="0"/>
              <a:t>Questions to consider</a:t>
            </a:r>
            <a:endParaRPr lang="en-US" sz="24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Answers to remember 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2800" y="4648200"/>
            <a:ext cx="2279794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303</TotalTime>
  <Words>703</Words>
  <Application>Microsoft Macintosh PowerPoint</Application>
  <PresentationFormat>On-screen Show (4:3)</PresentationFormat>
  <Paragraphs>139</Paragraphs>
  <Slides>23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Median</vt:lpstr>
      <vt:lpstr>The SIOP Model: practice/application </vt:lpstr>
      <vt:lpstr>Practice &amp; application</vt:lpstr>
      <vt:lpstr>Practice &amp; application</vt:lpstr>
      <vt:lpstr>Practice &amp; application </vt:lpstr>
      <vt:lpstr>Practice &amp; application  </vt:lpstr>
      <vt:lpstr>Practice &amp; application </vt:lpstr>
      <vt:lpstr>Practice &amp; application </vt:lpstr>
      <vt:lpstr>SIOP feature 20</vt:lpstr>
      <vt:lpstr>SIOP feature 20</vt:lpstr>
      <vt:lpstr>SIOP feature 20</vt:lpstr>
      <vt:lpstr>Kindergarten money activity part 1</vt:lpstr>
      <vt:lpstr>SIOP feature 21</vt:lpstr>
      <vt:lpstr>SIOP feature 21</vt:lpstr>
      <vt:lpstr>Kindergarten money activity part 2</vt:lpstr>
      <vt:lpstr>SIOP feature 22</vt:lpstr>
      <vt:lpstr>SIOP feature 22</vt:lpstr>
      <vt:lpstr>SIOP feature 22</vt:lpstr>
      <vt:lpstr>Kindergarten money activity part 3</vt:lpstr>
      <vt:lpstr>SIOP feature 22</vt:lpstr>
      <vt:lpstr>Discussion Questions</vt:lpstr>
      <vt:lpstr>Conclusion </vt:lpstr>
      <vt:lpstr>Teaching scenarios</vt:lpstr>
      <vt:lpstr>Teaching scenarios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SIOP Model: practice/application</dc:title>
  <dc:creator>Morgan Owen</dc:creator>
  <cp:lastModifiedBy>drake soe</cp:lastModifiedBy>
  <cp:revision>30</cp:revision>
  <dcterms:created xsi:type="dcterms:W3CDTF">2010-07-29T13:48:13Z</dcterms:created>
  <dcterms:modified xsi:type="dcterms:W3CDTF">2010-07-29T15:02:54Z</dcterms:modified>
</cp:coreProperties>
</file>